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75" r:id="rId11"/>
    <p:sldId id="276" r:id="rId12"/>
    <p:sldId id="264" r:id="rId13"/>
    <p:sldId id="277" r:id="rId14"/>
    <p:sldId id="278" r:id="rId15"/>
    <p:sldId id="279" r:id="rId16"/>
    <p:sldId id="265" r:id="rId17"/>
    <p:sldId id="266" r:id="rId18"/>
    <p:sldId id="267" r:id="rId19"/>
    <p:sldId id="270" r:id="rId20"/>
    <p:sldId id="271" r:id="rId21"/>
    <p:sldId id="272" r:id="rId22"/>
    <p:sldId id="26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3" autoAdjust="0"/>
    <p:restoredTop sz="94660"/>
  </p:normalViewPr>
  <p:slideViewPr>
    <p:cSldViewPr snapToGrid="0">
      <p:cViewPr>
        <p:scale>
          <a:sx n="115" d="100"/>
          <a:sy n="115" d="100"/>
        </p:scale>
        <p:origin x="170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6E841-01F1-B342-A0D8-0D3BF03BDFFF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4FE36-FAFE-584D-A42C-C9D8A408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CC34-868D-4A9F-A48B-8726FB98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043FE-C71B-4268-A800-71BD96DE2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11D0-56CF-49C7-9C07-2243EF5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3AA4D-DBA8-4BF6-8CF6-67D46E7B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0B09-E341-4E8C-A602-ED9F5638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5CCF-93B5-443B-B72E-087D1C90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A9BC8-5A05-45AA-AAFB-4A1304717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532E-A486-4190-ACCC-E8AF033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36FE0-4B17-48F0-B25F-64406255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66B5-CB7A-45A7-8FE6-437FF796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AD59-A84E-4B77-A9A6-6E6689196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DFE7F-93AB-4D1F-8DEF-F1488E129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345A-70B9-45E2-ACEE-9714BDCB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962D-4C02-45A7-8B00-BD91624E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84A4-D5D3-43D5-B20D-B7F228C8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928-FAAB-4B5A-85DF-8DD3A39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D7F5-44E9-4656-8B86-6F068D364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4DE9-F9DC-4B4C-8B82-7A7217CD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43990-0AA9-40DC-AAA5-39B15D8F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4161-8475-4BE5-BC6D-B6BFDC1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8F5A-E649-4893-A01B-6C67FA7D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2403-C1B8-4CB0-A818-12405E51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F7DE7-F9D6-409B-8FD0-1F07D550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C6B7-E482-46DB-BA29-7212198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4640F-C681-4EFC-A10C-1773E007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5E35-51FF-4CD2-A0B5-ECEE157F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2B12-99EC-489A-84E5-DF8CA7D8C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599EF-625F-436A-A77A-8E8B3992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4376C-71A3-4ADC-8E42-C67E0958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23DD1-2D48-45D6-98E8-C387591A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225D-4C29-40EA-99C4-59FDBAA3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4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EBAA-3878-43A7-980D-BD234CEF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3A5C-6E85-4A9D-8D29-A2A85844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52E33-3FA5-4705-945F-204D96DF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A15FF-43F6-4B96-ADA5-0E6C811F3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C3627-09F5-45A8-BAC9-4225B256D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A097C-59D8-400F-B012-177871A2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2091B-68E0-453F-A030-B8D704ED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41DE4-F30D-41CE-A817-F1A934FE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5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11E1-382F-478C-98B3-AC09BB7E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0C789-8DF1-4D8D-A148-559135E0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88A39-7160-4956-BA0F-8BCF52D4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E36C-76C5-4EF0-9289-3ABA19F1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0A43F-6324-4380-8E97-41BFBB1F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18D78-949F-4269-9D03-49960DF6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7A514-0CC6-4F92-852B-F8ECCAE2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1355-2266-4BF7-8930-ECFEE8F6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9F07-DD37-4F9E-99A0-C1B47032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6827-B6E2-426E-887A-C67E2E0BB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A91BB-4D00-4058-A908-31566992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21A23-3366-4F66-B4BD-35953D4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0653-63A4-41B6-AA22-F0DB3B25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ABCB-6154-4F41-91F0-820DF506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B4D11-A29F-445F-B6B8-603F3B517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7321E-02FA-493E-8ED0-D9752F81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8A8B2-EFBE-485B-A88E-EA6F9B72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D083C-E5BD-41A8-BE26-7E02741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E7341-74DC-4D31-8E9C-3E0030C5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3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1FC98-8753-4A42-97BC-8E1057DE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DAB49-117D-4AA5-813E-419670DB9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7041-2A90-4C93-9EED-701B28CB5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01B86-9339-4102-A47B-CCC7E42BAEC3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4960-898B-4699-86A9-AB95308B0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314C9-E221-4384-B844-CFAD33A40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00308-894B-E548-AB6E-13C4EEF8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E70C8-CBA5-4D16-B2AB-5B926359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Mars Mission Emulation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84B8B-F9E2-4BE3-A68B-33856B464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Abdullah Hendy and Michael Granberry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3A762-1C18-4F2F-BE20-A7252A42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4" y="2745317"/>
            <a:ext cx="4436925" cy="332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B2536-E27C-467A-80DC-F31B6E0B9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04" y="2744417"/>
            <a:ext cx="4438125" cy="332859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2A1F40-258F-433F-BEDF-3315DD2C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F9D29-991D-407E-9D37-639D14558AA1}"/>
              </a:ext>
            </a:extLst>
          </p:cNvPr>
          <p:cNvSpPr txBox="1"/>
          <p:nvPr/>
        </p:nvSpPr>
        <p:spPr>
          <a:xfrm>
            <a:off x="142967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Core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61FAB-D081-495A-BD54-0D9F14DD7955}"/>
              </a:ext>
            </a:extLst>
          </p:cNvPr>
          <p:cNvSpPr txBox="1"/>
          <p:nvPr/>
        </p:nvSpPr>
        <p:spPr>
          <a:xfrm>
            <a:off x="660785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Bottom View (Camera)</a:t>
            </a:r>
          </a:p>
        </p:txBody>
      </p:sp>
    </p:spTree>
    <p:extLst>
      <p:ext uri="{BB962C8B-B14F-4D97-AF65-F5344CB8AC3E}">
        <p14:creationId xmlns:p14="http://schemas.microsoft.com/office/powerpoint/2010/main" val="12666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05CBE7-EEB4-4CBF-B0FA-D0A0C6B7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170504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is it being flown?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D9011-C1EB-FF86-3378-B170AD5C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05" y="2251557"/>
            <a:ext cx="3598334" cy="357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2A476-A95F-8683-4489-91B9B758E5E3}"/>
              </a:ext>
            </a:extLst>
          </p:cNvPr>
          <p:cNvSpPr txBox="1"/>
          <p:nvPr/>
        </p:nvSpPr>
        <p:spPr>
          <a:xfrm>
            <a:off x="7008704" y="5842398"/>
            <a:ext cx="3598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2000" dirty="0" err="1">
                <a:solidFill>
                  <a:schemeClr val="bg1"/>
                </a:solidFill>
              </a:rPr>
              <a:t>FlySky</a:t>
            </a:r>
            <a:r>
              <a:rPr lang="en-US" sz="2000" dirty="0">
                <a:solidFill>
                  <a:schemeClr val="bg1"/>
                </a:solidFill>
              </a:rPr>
              <a:t> FS-i6X Transmitter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iA6B Receiver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12A4-D1A1-ADA1-9587-F85576DB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264" y="3160953"/>
            <a:ext cx="2544782" cy="26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6088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Calibration in Mission Planner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Model Training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SSD MobileNet V2 FPNLite 320x320 model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Coral Integration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Configuring Ubuntu for SPP 1.2 Bluetooth</a:t>
            </a:r>
          </a:p>
        </p:txBody>
      </p:sp>
    </p:spTree>
    <p:extLst>
      <p:ext uri="{BB962C8B-B14F-4D97-AF65-F5344CB8AC3E}">
        <p14:creationId xmlns:p14="http://schemas.microsoft.com/office/powerpoint/2010/main" val="2948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186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Calibration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3727-9B54-4D0A-A29F-6E562B0F4587}"/>
              </a:ext>
            </a:extLst>
          </p:cNvPr>
          <p:cNvSpPr txBox="1"/>
          <p:nvPr/>
        </p:nvSpPr>
        <p:spPr>
          <a:xfrm>
            <a:off x="662868" y="5872644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Accelerometer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C58EB-354E-4F8B-842B-27206E8EC3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868" y="3043809"/>
            <a:ext cx="3625047" cy="282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96054-3B15-476E-A3E6-16E4ADCC5D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7871" y="3043809"/>
            <a:ext cx="3306942" cy="282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92631-B36E-47C9-B9B2-ABFA4E1887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3177" y="3043809"/>
            <a:ext cx="3420579" cy="282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BF24E-D121-5B4D-4D52-4CC720B359D2}"/>
              </a:ext>
            </a:extLst>
          </p:cNvPr>
          <p:cNvSpPr txBox="1"/>
          <p:nvPr/>
        </p:nvSpPr>
        <p:spPr>
          <a:xfrm>
            <a:off x="4687871" y="5866909"/>
            <a:ext cx="33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Compass Calibration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3EF42-A8F9-BE43-6775-4575D15438E9}"/>
              </a:ext>
            </a:extLst>
          </p:cNvPr>
          <p:cNvSpPr txBox="1"/>
          <p:nvPr/>
        </p:nvSpPr>
        <p:spPr>
          <a:xfrm>
            <a:off x="8333176" y="5866898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Transmitter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4900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Training: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2FEF5-8D78-48D1-8329-5428F7043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2827805"/>
            <a:ext cx="5547083" cy="312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914398" y="6073011"/>
            <a:ext cx="554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Labeling Database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801648" y="6073011"/>
            <a:ext cx="405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Training Loss Function Monitor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97F9E-A457-4C93-947F-734757768C7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48" y="2883290"/>
            <a:ext cx="4056635" cy="30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Test (Coral TPU Integration):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1184202" y="6073011"/>
            <a:ext cx="491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(No TPU)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795552" y="6073011"/>
            <a:ext cx="455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(Coral TPU)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4DB41-19C2-4417-AECC-C40BF63204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7" y="2767352"/>
            <a:ext cx="4949449" cy="3305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D5E293-E569-4BBE-AA9C-B1A7BD6A5F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00" y="2767351"/>
            <a:ext cx="4555200" cy="33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DF14BFCB-53FA-EED9-66BF-9D908085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AA3F0-C67A-441F-8080-EAF015B4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C120C9-3E15-9072-DEEC-939F69574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57848" y="439993"/>
            <a:ext cx="4073254" cy="725237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7E83B-3206-4790-9F52-4DDE28FFD2DD}"/>
              </a:ext>
            </a:extLst>
          </p:cNvPr>
          <p:cNvSpPr txBox="1"/>
          <p:nvPr/>
        </p:nvSpPr>
        <p:spPr>
          <a:xfrm>
            <a:off x="2468285" y="6108479"/>
            <a:ext cx="72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Robot Drive Test (Bluetooth)</a:t>
            </a:r>
          </a:p>
        </p:txBody>
      </p:sp>
    </p:spTree>
    <p:extLst>
      <p:ext uri="{BB962C8B-B14F-4D97-AF65-F5344CB8AC3E}">
        <p14:creationId xmlns:p14="http://schemas.microsoft.com/office/powerpoint/2010/main" val="14234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4C6447A9-2FC7-62D1-4CA2-5430616B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027E1-468F-4938-BA24-E10564EE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</a:t>
            </a:r>
            <a:r>
              <a:rPr lang="en-US" sz="5400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4A10-E727-402A-98A7-055E4D3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5889499" cy="4488429"/>
          </a:xfrm>
        </p:spPr>
        <p:txBody>
          <a:bodyPr>
            <a:normAutofit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MSP432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16-bit timer (TimerA)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Successive Approximation Register (SAR) ADC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Enhanced Universal Serial Communication Interface (eUSCI)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Chassis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6 Ni-MH batteries (1.2V)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Brushless DC Motors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3 Analog Distance Sensors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HC-05 Bluetooth Module</a:t>
            </a:r>
          </a:p>
        </p:txBody>
      </p:sp>
      <p:pic>
        <p:nvPicPr>
          <p:cNvPr id="4" name="Picture 3" descr="A red and black circular object with wires&#10;&#10;Description automatically generated">
            <a:extLst>
              <a:ext uri="{FF2B5EF4-FFF2-40B4-BE49-F238E27FC236}">
                <a16:creationId xmlns:a16="http://schemas.microsoft.com/office/drawing/2014/main" id="{787457A5-870A-A7C8-CE68-CF37554D2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12534" r="7451" b="17334"/>
          <a:stretch/>
        </p:blipFill>
        <p:spPr>
          <a:xfrm>
            <a:off x="6944106" y="2041897"/>
            <a:ext cx="3965675" cy="420553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2BB52-0D2A-4048-A6A2-F65171E20EAA}"/>
              </a:ext>
            </a:extLst>
          </p:cNvPr>
          <p:cNvSpPr txBox="1"/>
          <p:nvPr/>
        </p:nvSpPr>
        <p:spPr>
          <a:xfrm>
            <a:off x="6944106" y="6247430"/>
            <a:ext cx="396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Robot Build</a:t>
            </a:r>
          </a:p>
        </p:txBody>
      </p:sp>
    </p:spTree>
    <p:extLst>
      <p:ext uri="{BB962C8B-B14F-4D97-AF65-F5344CB8AC3E}">
        <p14:creationId xmlns:p14="http://schemas.microsoft.com/office/powerpoint/2010/main" val="40146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4488429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Low Level Drivers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UART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ADC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TimerA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GPIO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Main Program (State Machine):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Idle state always listening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Change state based on the received ASCII character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red cone task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yellow cone task 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green cone task</a:t>
            </a:r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EFC1C78D-FF0E-0297-C98B-E74CF840563C}"/>
              </a:ext>
            </a:extLst>
          </p:cNvPr>
          <p:cNvSpPr/>
          <p:nvPr/>
        </p:nvSpPr>
        <p:spPr>
          <a:xfrm>
            <a:off x="6663559" y="2670301"/>
            <a:ext cx="4239297" cy="2986787"/>
          </a:xfrm>
          <a:prstGeom prst="snip2Diag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86272" dist="205569" dir="2787160" sx="100958" sy="100958" algn="ctr" rotWithShape="0">
              <a:srgbClr val="000000">
                <a:alpha val="2778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12FED-7D8E-4741-ABEE-4A8403F4C95F}"/>
              </a:ext>
            </a:extLst>
          </p:cNvPr>
          <p:cNvSpPr txBox="1"/>
          <p:nvPr/>
        </p:nvSpPr>
        <p:spPr>
          <a:xfrm>
            <a:off x="6852036" y="3077980"/>
            <a:ext cx="42392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listen_for_command()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RED_COMMAND: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red_task()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YELLOW_COMMAND: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yellow_task()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GREEN_COMMAND: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green_task()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663559" y="5793983"/>
            <a:ext cx="423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Super Loop Pseudo Code</a:t>
            </a:r>
          </a:p>
        </p:txBody>
      </p:sp>
    </p:spTree>
    <p:extLst>
      <p:ext uri="{BB962C8B-B14F-4D97-AF65-F5344CB8AC3E}">
        <p14:creationId xmlns:p14="http://schemas.microsoft.com/office/powerpoint/2010/main" val="17515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hooting star in the sky&#10;&#10;Description automatically generated">
            <a:extLst>
              <a:ext uri="{FF2B5EF4-FFF2-40B4-BE49-F238E27FC236}">
                <a16:creationId xmlns:a16="http://schemas.microsoft.com/office/drawing/2014/main" id="{C8B9B3AD-CB96-7AEA-F9C1-AC5B7996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Test Results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5ED46-F8E3-B769-F98B-EA9D05998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419"/>
          <a:stretch/>
        </p:blipFill>
        <p:spPr>
          <a:xfrm>
            <a:off x="2409299" y="1939186"/>
            <a:ext cx="6702839" cy="42257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3F940-F617-42B3-8621-EBE028B44594}"/>
              </a:ext>
            </a:extLst>
          </p:cNvPr>
          <p:cNvSpPr txBox="1"/>
          <p:nvPr/>
        </p:nvSpPr>
        <p:spPr>
          <a:xfrm>
            <a:off x="2409299" y="6164929"/>
            <a:ext cx="670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 (Green)</a:t>
            </a:r>
          </a:p>
        </p:txBody>
      </p:sp>
    </p:spTree>
    <p:extLst>
      <p:ext uri="{BB962C8B-B14F-4D97-AF65-F5344CB8AC3E}">
        <p14:creationId xmlns:p14="http://schemas.microsoft.com/office/powerpoint/2010/main" val="20045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hooting star in the sky&#10;&#10;Description automatically generated">
            <a:extLst>
              <a:ext uri="{FF2B5EF4-FFF2-40B4-BE49-F238E27FC236}">
                <a16:creationId xmlns:a16="http://schemas.microsoft.com/office/drawing/2014/main" id="{9CB3294E-850C-8D2E-143A-11E4E0A8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C908A-59F1-46F5-A8AF-26F0C9AF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EF26-E09F-4C86-80AA-601A98E9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Why Mars Mission Emulation?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bg1"/>
                </a:solidFill>
              </a:rPr>
              <a:t>Project Goals: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technical framework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academic framework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Drawbacks</a:t>
            </a:r>
            <a:r>
              <a:rPr lang="en-US" sz="4500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3EF22-7190-F3AE-8CB6-66462140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This color denotes a drawback</a:t>
            </a:r>
          </a:p>
        </p:txBody>
      </p:sp>
    </p:spTree>
    <p:extLst>
      <p:ext uri="{BB962C8B-B14F-4D97-AF65-F5344CB8AC3E}">
        <p14:creationId xmlns:p14="http://schemas.microsoft.com/office/powerpoint/2010/main" val="2048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hooting star in the sky&#10;&#10;Description automatically generated">
            <a:extLst>
              <a:ext uri="{FF2B5EF4-FFF2-40B4-BE49-F238E27FC236}">
                <a16:creationId xmlns:a16="http://schemas.microsoft.com/office/drawing/2014/main" id="{C8B9B3AD-CB96-7AEA-F9C1-AC5B7996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Test Results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C10C-85F2-4E93-A4BF-55ED0F405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335"/>
          <a:stretch/>
        </p:blipFill>
        <p:spPr>
          <a:xfrm>
            <a:off x="2373773" y="1905064"/>
            <a:ext cx="6773891" cy="42598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0758E-BABA-4F30-A0B9-1A09478684B8}"/>
              </a:ext>
            </a:extLst>
          </p:cNvPr>
          <p:cNvSpPr txBox="1"/>
          <p:nvPr/>
        </p:nvSpPr>
        <p:spPr>
          <a:xfrm>
            <a:off x="2373773" y="6164929"/>
            <a:ext cx="677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 (Red)</a:t>
            </a:r>
          </a:p>
        </p:txBody>
      </p:sp>
    </p:spTree>
    <p:extLst>
      <p:ext uri="{BB962C8B-B14F-4D97-AF65-F5344CB8AC3E}">
        <p14:creationId xmlns:p14="http://schemas.microsoft.com/office/powerpoint/2010/main" val="30653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hooting star in the sky&#10;&#10;Description automatically generated">
            <a:extLst>
              <a:ext uri="{FF2B5EF4-FFF2-40B4-BE49-F238E27FC236}">
                <a16:creationId xmlns:a16="http://schemas.microsoft.com/office/drawing/2014/main" id="{C8B9B3AD-CB96-7AEA-F9C1-AC5B7996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Test Results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A8903-F1C6-88CA-7163-07D99AB5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5491"/>
          <a:stretch/>
        </p:blipFill>
        <p:spPr>
          <a:xfrm>
            <a:off x="2365394" y="1862060"/>
            <a:ext cx="6790650" cy="430286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BE317-3F48-45C4-8A80-9A02F334EFEB}"/>
              </a:ext>
            </a:extLst>
          </p:cNvPr>
          <p:cNvSpPr txBox="1"/>
          <p:nvPr/>
        </p:nvSpPr>
        <p:spPr>
          <a:xfrm>
            <a:off x="2365393" y="6164929"/>
            <a:ext cx="679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 (Yellow)</a:t>
            </a:r>
          </a:p>
        </p:txBody>
      </p:sp>
    </p:spTree>
    <p:extLst>
      <p:ext uri="{BB962C8B-B14F-4D97-AF65-F5344CB8AC3E}">
        <p14:creationId xmlns:p14="http://schemas.microsoft.com/office/powerpoint/2010/main" val="15958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CFFF5984-BE04-84A5-535E-13E98409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Future</a:t>
            </a:r>
            <a:r>
              <a:rPr lang="en-US" sz="5400" dirty="0">
                <a:solidFill>
                  <a:schemeClr val="bg1"/>
                </a:solidFill>
              </a:rPr>
              <a:t> Plans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50928"/>
          </a:xfrm>
        </p:spPr>
        <p:txBody>
          <a:bodyPr>
            <a:normAutofit fontScale="92500" lnSpcReduction="20000"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Hardware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Flight controller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Flight sensors/modules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Battery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Integrate more sensors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  <a:p>
            <a:r>
              <a:rPr lang="en-US" sz="4900" dirty="0">
                <a:solidFill>
                  <a:schemeClr val="bg1"/>
                </a:solidFill>
              </a:rPr>
              <a:t>Software: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autonomous pilot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Ubuntu 20.04: Research the reliance on python &lt; 3.10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Improve the AI model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Integrate F’ (</a:t>
            </a:r>
            <a:r>
              <a:rPr lang="en-US" sz="3200" dirty="0" err="1">
                <a:solidFill>
                  <a:schemeClr val="bg1"/>
                </a:solidFill>
              </a:rPr>
              <a:t>Fprime</a:t>
            </a:r>
            <a:r>
              <a:rPr lang="en-US" sz="3200" dirty="0">
                <a:solidFill>
                  <a:schemeClr val="bg1"/>
                </a:solidFill>
              </a:rPr>
              <a:t>), ROS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CFFF5984-BE04-84A5-535E-13E98409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References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5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[1] “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at master · 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,” GitHub, Jul. 2023.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/blob/master/common/source/docs/common-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[2] Evan, “Google </a:t>
            </a:r>
            <a:r>
              <a:rPr lang="en-US" sz="900" dirty="0" err="1">
                <a:solidFill>
                  <a:schemeClr val="bg1"/>
                </a:solidFill>
              </a:rPr>
              <a:t>Colaboratory</a:t>
            </a:r>
            <a:r>
              <a:rPr lang="en-US" sz="900" dirty="0">
                <a:solidFill>
                  <a:schemeClr val="bg1"/>
                </a:solidFill>
              </a:rPr>
              <a:t>,” 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, Jan. 2023. https://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github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EdjeElectronics</a:t>
            </a:r>
            <a:r>
              <a:rPr lang="en-US" sz="900" dirty="0">
                <a:solidFill>
                  <a:schemeClr val="bg1"/>
                </a:solidFill>
              </a:rPr>
              <a:t>/TensorFlow-Lite-Object-Detection-on-Android-and-Raspberry-Pi/blob/master/Train_TFLite2_Object_Detction_Model.ipynb#scrollTo=TI9iCCxoNlAL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[3] “Get started with the USB Accelerator,” Coral, Dec. 2020. https://</a:t>
            </a:r>
            <a:r>
              <a:rPr lang="en-US" sz="900" dirty="0" err="1">
                <a:solidFill>
                  <a:schemeClr val="bg1"/>
                </a:solidFill>
              </a:rPr>
              <a:t>coral.ai</a:t>
            </a:r>
            <a:r>
              <a:rPr lang="en-US" sz="900" dirty="0">
                <a:solidFill>
                  <a:schemeClr val="bg1"/>
                </a:solidFill>
              </a:rPr>
              <a:t>/docs/accelerator/get-started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[4] “GP2Y0A21YK0F.” https://</a:t>
            </a:r>
            <a:r>
              <a:rPr lang="en-US" sz="900" dirty="0" err="1">
                <a:solidFill>
                  <a:schemeClr val="bg1"/>
                </a:solidFill>
              </a:rPr>
              <a:t>global.sharp</a:t>
            </a:r>
            <a:r>
              <a:rPr lang="en-US" sz="900" dirty="0">
                <a:solidFill>
                  <a:schemeClr val="bg1"/>
                </a:solidFill>
              </a:rPr>
              <a:t>/products/device/lineup/data/pdf/datasheet/gp2y0a21yk_e.pdf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[5] “HAWK’S WORK - YouTube,” 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, Sep. 2022. https://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/@hawkswork1911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[6] “HC-05 Bluetooth module,” </a:t>
            </a:r>
            <a:r>
              <a:rPr lang="en-US" sz="900" dirty="0" err="1">
                <a:solidFill>
                  <a:schemeClr val="bg1"/>
                </a:solidFill>
              </a:rPr>
              <a:t>ITead</a:t>
            </a:r>
            <a:r>
              <a:rPr lang="en-US" sz="900" dirty="0">
                <a:solidFill>
                  <a:schemeClr val="bg1"/>
                </a:solidFill>
              </a:rPr>
              <a:t> Studio, 2010. Available: https://components101.com/sites/default/files/</a:t>
            </a:r>
            <a:r>
              <a:rPr lang="en-US" sz="900" dirty="0" err="1">
                <a:solidFill>
                  <a:schemeClr val="bg1"/>
                </a:solidFill>
              </a:rPr>
              <a:t>component_datasheet</a:t>
            </a:r>
            <a:r>
              <a:rPr lang="en-US" sz="900" dirty="0">
                <a:solidFill>
                  <a:schemeClr val="bg1"/>
                </a:solidFill>
              </a:rPr>
              <a:t>/HC-05%20Datasheet.pdf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[7] J. W. Valvano, Embedded systems: introduction to robotics. 2020.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[8] “MSP432P401R, MSP432P401M MSP432P401R, MSP432P401M Mixed-Signal Microcontrollers 1 Device Overview,” Texas Instruments, 2015.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/lit/ds/slas826e/slas826e.pdf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[9] “MSP432E4 </a:t>
            </a:r>
            <a:r>
              <a:rPr lang="en-US" sz="900" dirty="0" err="1">
                <a:solidFill>
                  <a:schemeClr val="bg1"/>
                </a:solidFill>
              </a:rPr>
              <a:t>SimpleLinkTM</a:t>
            </a:r>
            <a:r>
              <a:rPr lang="en-US" sz="900" dirty="0">
                <a:solidFill>
                  <a:schemeClr val="bg1"/>
                </a:solidFill>
              </a:rPr>
              <a:t> Microcontrollers Technical Reference Manual,” Texas Instruments, 2017.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/lit/ug/slau723a/slau723a.pdf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[10] “Multi-Camera 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 - 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 Wiki,” 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. https://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/Raspberry-Pi-Camera/Multi-Camera-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/#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-multi-camera-adapter-board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[11] S. Monk, Raspberry Pi Cookbook, 1st ed. “O’Reilly Media, Inc.,” 2016.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[12] “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/models,” GitHub, Nov. 2021.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/models/blob/master/research/</a:t>
            </a:r>
            <a:r>
              <a:rPr lang="en-US" sz="900" dirty="0" err="1">
                <a:solidFill>
                  <a:schemeClr val="bg1"/>
                </a:solidFill>
              </a:rPr>
              <a:t>object_detection</a:t>
            </a:r>
            <a:r>
              <a:rPr lang="en-US" sz="900" dirty="0">
                <a:solidFill>
                  <a:schemeClr val="bg1"/>
                </a:solidFill>
              </a:rPr>
              <a:t>/g3doc/tf2_detection_zoo.md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[13] “Texas Instruments Robotics System Learning Kit User guide Robot Systems Learning Kit (TI-RSLK) User Guide 2 Texas Instruments Robotics System Learning Kit: The Solderless Maze Edition SEKP166,” Texas Instruments.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/lit/ml/sekp166/sekp166.pdf?ts=1699871498689&amp;ref_url=https%253A%252F%252Fwww.google.com%252F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[14] “The Discerning User’s Guide to F´,” F´, 2017. https://</a:t>
            </a:r>
            <a:r>
              <a:rPr lang="en-US" sz="900" dirty="0" err="1">
                <a:solidFill>
                  <a:schemeClr val="bg1"/>
                </a:solidFill>
              </a:rPr>
              <a:t>nasa.github.io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fprime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UsersGuide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guide.html</a:t>
            </a:r>
            <a:r>
              <a:rPr lang="en-US" sz="900" dirty="0">
                <a:solidFill>
                  <a:schemeClr val="bg1"/>
                </a:solidFill>
              </a:rPr>
              <a:t> (accessed Nov. 14, 2023).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hooting star in the sky&#10;&#10;Description automatically generated">
            <a:extLst>
              <a:ext uri="{FF2B5EF4-FFF2-40B4-BE49-F238E27FC236}">
                <a16:creationId xmlns:a16="http://schemas.microsoft.com/office/drawing/2014/main" id="{114174A5-FD08-2FCB-9DF1-C9AB4C68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169C1-54FB-4442-B252-3494EE5B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E8AD-419A-4427-8D7E-137E3D84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24295"/>
          </a:xfrm>
        </p:spPr>
        <p:txBody>
          <a:bodyPr>
            <a:normAutofit fontScale="92500" lnSpcReduction="10000"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Major </a:t>
            </a:r>
            <a:r>
              <a:rPr lang="en-US" sz="4900" dirty="0">
                <a:solidFill>
                  <a:schemeClr val="bg1"/>
                </a:solidFill>
              </a:rPr>
              <a:t>components</a:t>
            </a:r>
            <a:r>
              <a:rPr lang="en-US" sz="43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Aerial Platform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Machine learning/Computer Vision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High-level platform programming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Unmanned Aerial Vehicles Operation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3D Printing</a:t>
            </a:r>
          </a:p>
          <a:p>
            <a:pPr lvl="2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Ground Platform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Embedded Systems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Low-level platform programming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Wireless Communication</a:t>
            </a:r>
          </a:p>
          <a:p>
            <a:pPr lvl="2"/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Serial Port Profile (SPP) 1.2 Bluetooth protocol</a:t>
            </a:r>
          </a:p>
        </p:txBody>
      </p:sp>
      <p:pic>
        <p:nvPicPr>
          <p:cNvPr id="6" name="Picture 5" descr="A drone with a camera and a robot&#10;&#10;Description automatically generated with medium confidence">
            <a:extLst>
              <a:ext uri="{FF2B5EF4-FFF2-40B4-BE49-F238E27FC236}">
                <a16:creationId xmlns:a16="http://schemas.microsoft.com/office/drawing/2014/main" id="{214F1F15-F1B8-0B05-CB26-289345A7E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14" y="2519358"/>
            <a:ext cx="3964781" cy="297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31DBC-17A5-550D-615B-CC3F9F574403}"/>
              </a:ext>
            </a:extLst>
          </p:cNvPr>
          <p:cNvSpPr txBox="1"/>
          <p:nvPr/>
        </p:nvSpPr>
        <p:spPr>
          <a:xfrm>
            <a:off x="7080814" y="5492943"/>
            <a:ext cx="396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Platform Illustration</a:t>
            </a:r>
          </a:p>
        </p:txBody>
      </p:sp>
    </p:spTree>
    <p:extLst>
      <p:ext uri="{BB962C8B-B14F-4D97-AF65-F5344CB8AC3E}">
        <p14:creationId xmlns:p14="http://schemas.microsoft.com/office/powerpoint/2010/main" val="8195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3AC1CD1B-B2F7-7846-3889-97754A3E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9329C-4DCC-4281-B5DA-8361D528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C13EA-E8F4-1E37-9AB9-E6F334529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1" y="1981339"/>
            <a:ext cx="11052170" cy="417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644DE-77FF-BF2C-4F0F-EA950DD4EAEB}"/>
              </a:ext>
            </a:extLst>
          </p:cNvPr>
          <p:cNvSpPr txBox="1"/>
          <p:nvPr/>
        </p:nvSpPr>
        <p:spPr>
          <a:xfrm>
            <a:off x="1722366" y="6177404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956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8C189F02-2F3D-C248-B935-573F6890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DBBCB-7086-406E-91CE-1FA06BB1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otted line on a black background&#10;&#10;Description automatically generated">
            <a:extLst>
              <a:ext uri="{FF2B5EF4-FFF2-40B4-BE49-F238E27FC236}">
                <a16:creationId xmlns:a16="http://schemas.microsoft.com/office/drawing/2014/main" id="{FFC96400-C436-B565-4E28-38DC35AE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" y="3429000"/>
            <a:ext cx="3224916" cy="151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73273-0AAA-D0B0-E758-F41D6AD1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94" y="1987089"/>
            <a:ext cx="3470850" cy="42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EE2F65-EC37-4684-80F6-E280FB45C42F}"/>
              </a:ext>
            </a:extLst>
          </p:cNvPr>
          <p:cNvSpPr txBox="1"/>
          <p:nvPr/>
        </p:nvSpPr>
        <p:spPr>
          <a:xfrm>
            <a:off x="1387085" y="6270029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Workflow Diagram</a:t>
            </a:r>
          </a:p>
        </p:txBody>
      </p:sp>
      <p:pic>
        <p:nvPicPr>
          <p:cNvPr id="17" name="Picture 16" descr="A screenshot of a device&#10;&#10;Description automatically generated">
            <a:extLst>
              <a:ext uri="{FF2B5EF4-FFF2-40B4-BE49-F238E27FC236}">
                <a16:creationId xmlns:a16="http://schemas.microsoft.com/office/drawing/2014/main" id="{5CE996CA-2DA1-7C8D-A5E1-2C3DFEEC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01" y="2291200"/>
            <a:ext cx="3571042" cy="40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hooting star in the sky&#10;&#10;Description automatically generated">
            <a:extLst>
              <a:ext uri="{FF2B5EF4-FFF2-40B4-BE49-F238E27FC236}">
                <a16:creationId xmlns:a16="http://schemas.microsoft.com/office/drawing/2014/main" id="{21A2ADCE-DB6E-78D3-AEFC-7115C247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C6FBB-40D8-4A9E-8029-FE402CB7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NOW LET’S GO IN DEPTH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0CF2744-7087-60AA-3AEA-AD969C640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0CF2D-731E-481A-AE2E-D240FA20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F1171-56A9-07AA-4EC2-CEEEBD44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"/>
          <a:stretch/>
        </p:blipFill>
        <p:spPr>
          <a:xfrm>
            <a:off x="2344244" y="1962849"/>
            <a:ext cx="7503511" cy="4188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2656A-ED0A-4179-831E-72B258F6353A}"/>
              </a:ext>
            </a:extLst>
          </p:cNvPr>
          <p:cNvSpPr txBox="1"/>
          <p:nvPr/>
        </p:nvSpPr>
        <p:spPr>
          <a:xfrm>
            <a:off x="2344244" y="6197194"/>
            <a:ext cx="750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</a:t>
            </a:r>
          </a:p>
        </p:txBody>
      </p:sp>
    </p:spTree>
    <p:extLst>
      <p:ext uri="{BB962C8B-B14F-4D97-AF65-F5344CB8AC3E}">
        <p14:creationId xmlns:p14="http://schemas.microsoft.com/office/powerpoint/2010/main" val="35579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573E-D948-431B-A370-33C09C09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60054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</a:t>
            </a:r>
            <a:r>
              <a:rPr lang="en-US" sz="40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F450 Frame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Raspberry Pi 4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GPS, buzzer, camera, RC receiver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Pixhawk 1 (clone)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TPU (Google Coral)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Batteries</a:t>
            </a:r>
          </a:p>
        </p:txBody>
      </p:sp>
      <p:pic>
        <p:nvPicPr>
          <p:cNvPr id="4" name="Picture 3" descr="A drone with a small device&#10;&#10;Description automatically generated with medium confidence">
            <a:extLst>
              <a:ext uri="{FF2B5EF4-FFF2-40B4-BE49-F238E27FC236}">
                <a16:creationId xmlns:a16="http://schemas.microsoft.com/office/drawing/2014/main" id="{6C29623B-CFFA-8CE7-6621-48575748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r="2300"/>
          <a:stretch/>
        </p:blipFill>
        <p:spPr>
          <a:xfrm>
            <a:off x="6849184" y="2184066"/>
            <a:ext cx="5089037" cy="398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6849184" y="6186629"/>
            <a:ext cx="508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Drone Build</a:t>
            </a:r>
          </a:p>
        </p:txBody>
      </p:sp>
    </p:spTree>
    <p:extLst>
      <p:ext uri="{BB962C8B-B14F-4D97-AF65-F5344CB8AC3E}">
        <p14:creationId xmlns:p14="http://schemas.microsoft.com/office/powerpoint/2010/main" val="4979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1692439" y="6073011"/>
            <a:ext cx="35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Raspberry Pi Mount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66F70-2CB7-47B0-AE77-D32252249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39" y="2697917"/>
            <a:ext cx="3493280" cy="3375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F0CD8-CDE2-4F09-9E06-E9A346C3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7A80C-2DB8-4D50-96FF-BAADC3150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6108" r="8684"/>
          <a:stretch/>
        </p:blipFill>
        <p:spPr>
          <a:xfrm>
            <a:off x="6457211" y="2697917"/>
            <a:ext cx="4080933" cy="3371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0A55F8-EB00-4BE9-80CD-E3FC37B76B9E}"/>
              </a:ext>
            </a:extLst>
          </p:cNvPr>
          <p:cNvSpPr txBox="1"/>
          <p:nvPr/>
        </p:nvSpPr>
        <p:spPr>
          <a:xfrm>
            <a:off x="6457210" y="6092765"/>
            <a:ext cx="408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 Mount</a:t>
            </a:r>
          </a:p>
        </p:txBody>
      </p:sp>
    </p:spTree>
    <p:extLst>
      <p:ext uri="{BB962C8B-B14F-4D97-AF65-F5344CB8AC3E}">
        <p14:creationId xmlns:p14="http://schemas.microsoft.com/office/powerpoint/2010/main" val="6970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uild="p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1038</Words>
  <Application>Microsoft Macintosh PowerPoint</Application>
  <PresentationFormat>Widescreen</PresentationFormat>
  <Paragraphs>142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Menlo</vt:lpstr>
      <vt:lpstr>Office Theme</vt:lpstr>
      <vt:lpstr>Mars Mission Emulation</vt:lpstr>
      <vt:lpstr>Key Points</vt:lpstr>
      <vt:lpstr>Framework Overview</vt:lpstr>
      <vt:lpstr>Framework Overview</vt:lpstr>
      <vt:lpstr>Framework Overview</vt:lpstr>
      <vt:lpstr>NOW LET’S GO IN DEPTH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Ground Platform</vt:lpstr>
      <vt:lpstr>Ground Platform</vt:lpstr>
      <vt:lpstr>Ground Platform</vt:lpstr>
      <vt:lpstr>Test Results</vt:lpstr>
      <vt:lpstr>Test Results</vt:lpstr>
      <vt:lpstr>Test Results</vt:lpstr>
      <vt:lpstr>Future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Mission Emulation</dc:title>
  <dc:creator>Hendy , Abdullah</dc:creator>
  <cp:lastModifiedBy>Granberry , Michael</cp:lastModifiedBy>
  <cp:revision>109</cp:revision>
  <dcterms:created xsi:type="dcterms:W3CDTF">2023-11-26T23:31:54Z</dcterms:created>
  <dcterms:modified xsi:type="dcterms:W3CDTF">2023-11-28T06:16:31Z</dcterms:modified>
</cp:coreProperties>
</file>